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120E1F-C894-4C9B-BA2B-E95D67C057F9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65F13A-D506-4FA6-8F24-5294895406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632848" cy="32403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Учимся создавать бесконфликтную среду: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i="1" dirty="0" smtClean="0">
                <a:solidFill>
                  <a:schemeClr val="tx1"/>
                </a:solidFill>
              </a:rPr>
              <a:t>работа классного руководителя по ранней диагностике случаев </a:t>
            </a:r>
            <a:r>
              <a:rPr lang="ru-RU" i="1" dirty="0" err="1" smtClean="0">
                <a:solidFill>
                  <a:schemeClr val="tx1"/>
                </a:solidFill>
              </a:rPr>
              <a:t>буллинга</a:t>
            </a:r>
            <a:r>
              <a:rPr lang="ru-RU" i="1" dirty="0" smtClean="0">
                <a:solidFill>
                  <a:schemeClr val="tx1"/>
                </a:solidFill>
              </a:rPr>
              <a:t> в классных коллективах.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7"/>
            <a:ext cx="3907321" cy="260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OpenSans"/>
              </a:rPr>
            </a:b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Буллинг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это длительное физическое или психическое насилие со стороны индивида или группы в отношении индивида, не способного защитить себя в данной ситуации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4563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1317" y="2364462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форма жестокого обращения, когда физически или психически сильный индивид или группа таковых получает удовольствие, причиняя боль, насмехаясь, добиваясь покорности и уступок, завладевая имуществом более слабого. Пострадавшие чаще всего испытывают стыд и неуверенность в себе, но предпочитают не сообщать об издевательствах.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7920880" cy="3888432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Виды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буллинга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: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defRPr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Физический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defRPr/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Психологический </a:t>
            </a:r>
            <a:r>
              <a:rPr lang="ru-RU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вербальный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буллинг</a:t>
            </a: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невербальный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/>
              </a:rPr>
              <a:t>буллинг</a:t>
            </a: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запугивание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изоляция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вымогательство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повреждение и иные действия с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/>
              </a:rPr>
              <a:t>имуществом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</a:rPr>
              <a:t>подростковый </a:t>
            </a:r>
            <a:r>
              <a:rPr lang="ru-RU" sz="2800" b="1" i="1" dirty="0" err="1">
                <a:solidFill>
                  <a:srgbClr val="000000"/>
                </a:solidFill>
                <a:latin typeface="Times New Roman"/>
              </a:rPr>
              <a:t>кибербуллинг</a:t>
            </a: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800" b="1" i="1" dirty="0" smtClean="0">
              <a:solidFill>
                <a:srgbClr val="000000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G:\ДОКУМЕНТЫ\НАСИЛИЕ В ШКОЛЕ\violence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495943" cy="23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39681"/>
            <a:ext cx="3816424" cy="218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10" y="1439643"/>
            <a:ext cx="2349323" cy="15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В ситуации травли всегда есть: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"Агрессор" </a:t>
            </a:r>
            <a:endParaRPr lang="ru-RU" sz="2800" i="1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Жертва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b="1" i="1" dirty="0">
                <a:solidFill>
                  <a:srgbClr val="000000"/>
                </a:solidFill>
                <a:latin typeface="Times New Roman, serif"/>
              </a:rPr>
              <a:t> 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Защитник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 </a:t>
            </a:r>
            <a:endParaRPr lang="ru-RU" sz="2800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, serif"/>
              </a:rPr>
              <a:t>Агрессята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» </a:t>
            </a:r>
            <a:endParaRPr lang="ru-RU" sz="2800" dirty="0" smtClean="0">
              <a:solidFill>
                <a:srgbClr val="000000"/>
              </a:solidFill>
              <a:latin typeface="Times New Roman, serif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, serif"/>
              </a:rPr>
              <a:t>"</a:t>
            </a:r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Сторонники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" 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Times New Roman, serif"/>
              </a:rPr>
              <a:t>"Наблюдатель"</a:t>
            </a:r>
            <a:r>
              <a:rPr lang="ru-RU" sz="2800" dirty="0">
                <a:solidFill>
                  <a:srgbClr val="000000"/>
                </a:solidFill>
                <a:latin typeface="Times New Roman, serif"/>
              </a:rPr>
              <a:t> </a:t>
            </a:r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8" y="5085184"/>
            <a:ext cx="2411127" cy="160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82" y="4756794"/>
            <a:ext cx="25908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50" y="3350606"/>
            <a:ext cx="2543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Типичные черты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студентов,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склонных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становиться "агрессорами" 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буллинга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147248" cy="542121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испытывают сильную потребность господствовать и подчинять себе других ребят из группы, добиваясь таким путем своих целей;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импульсивны и легко приходят в ярость;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часто вызывающе и агрессивно ведут себя по отношению к взрослым, включая родителей и педагогов техникума;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не испытывают сочувствия к своим жертвам;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если это молодые люди, они обычно физически сильнее других парней;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дети, воспитывающиеся в семьях с авторитарным, жестким воспитанием. Будучи запуганными и забитыми дома, они пытаются выплеснуть подавленные гнев и страх на более слабых сверстников;</a:t>
            </a:r>
            <a:endParaRPr lang="ru-RU" dirty="0"/>
          </a:p>
          <a:p>
            <a:pPr algn="just">
              <a:buFont typeface="Arial"/>
              <a:buChar char="•"/>
            </a:pPr>
            <a:r>
              <a:rPr lang="ru-RU" dirty="0">
                <a:latin typeface="Times New Roman, serif"/>
              </a:rPr>
              <a:t>дети, воспитывающиеся в семьях с низким уровнем эмоционального тепла и поддержки (например, сироты в опекунских семьях и т.п</a:t>
            </a:r>
            <a:r>
              <a:rPr lang="ru-RU" dirty="0" smtClean="0">
                <a:latin typeface="Times New Roman, serif"/>
              </a:rPr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Чаще всего жертвами насилия становятся подростки, имеющие: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физические недостатки (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носящие очки, со сниженным слухом или с двигательными нарушениями те, кто не может защитить себя, физически слабее своих ровесников);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особенности поведения  (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замкнутые, чувствительные, застенчивые, тревожные или дети с импульсивным поведением);</a:t>
            </a: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особенности </a:t>
            </a: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внешности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(рыжие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волосы, веснушки, оттопыренные уши, кривые ноги, особенная форма головы, вес тела (полнота или худоба);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плохие социальные навыки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 (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недостаточный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опыт общения и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самовыражения);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страх </a:t>
            </a: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перед </a:t>
            </a: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техникумом </a:t>
            </a:r>
            <a:r>
              <a:rPr lang="ru-RU" i="1" dirty="0" smtClean="0">
                <a:solidFill>
                  <a:srgbClr val="000000"/>
                </a:solidFill>
                <a:latin typeface="Times New Roman, serif"/>
              </a:rPr>
              <a:t>(плохая успеваемость)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;</a:t>
            </a:r>
          </a:p>
          <a:p>
            <a:pPr algn="just">
              <a:buFont typeface="Arial"/>
              <a:buChar char="•"/>
            </a:pP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отсутствие </a:t>
            </a: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опыта жизни в коллективе (домашние дети</a:t>
            </a:r>
            <a:r>
              <a:rPr lang="ru-RU" b="1" i="1" dirty="0" smtClean="0">
                <a:solidFill>
                  <a:srgbClr val="000000"/>
                </a:solidFill>
                <a:latin typeface="Times New Roman, serif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низкий интеллект и трудности в обучении 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1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Для подростков, ставших жертвами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буллинга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, характерно следующее: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92500"/>
          </a:bodyPr>
          <a:lstStyle/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притворяются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больными; 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боятся одни идти в техникум и обратно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домой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меняется поведение и характер подростка;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явные симптомы страха, заключающиеся в нарушениях сна и аппетита, ночном крике, </a:t>
            </a:r>
            <a:r>
              <a:rPr lang="ru-RU" dirty="0" err="1">
                <a:solidFill>
                  <a:srgbClr val="000000"/>
                </a:solidFill>
                <a:latin typeface="Times New Roman, serif"/>
              </a:rPr>
              <a:t>энурезе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, заикании и нервном тике, нелюдимости и скрытности;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частые просьбы дать денег, воровство;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снижение качества учебы, потеря интереса к любимым занятиям;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постоянные ссадины, синяки и другие травмы;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молчаливость, нежелание идти на разговор;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суицидальные намерения и как крайняя степень – суицид.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6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Признаки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буллинга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, serif"/>
              </a:rPr>
              <a:t>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кого-то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зажимают в углу помещения, а когда взрослый подходит к группке подростков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они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замолкают, разбегаются, резко меняют деятельность (могут обнять "жертву", как будто все в порядке);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учебные принадлежности ребенка (учебники, тетради, личные вещи) могут быть разбросаны по кабинету или спрятаны;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на уроках студент ведет себя скрытно, боязливо, когда отвечает, а в группе начинают распространяться смех, шум, помехи, комментарии;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подростка постоянно оскорбляют, дразнят, дают обидные прозвища;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во время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перемены держится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в стороне от других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ребят,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скрывается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, старается находиться недалеко от преподавателей и взрослых;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ребенок может быть растерянным, трястись от испуга или страха;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признаки насилия на теле или лице у подростка (синяки, ссадины, порезы, бледное или красное лицо);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один из подростков не выбирается другими во время групповых игр, занятий, то есть находиться в изоляции;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cap="none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Технология реагирования на выявленные или установленные факты </a:t>
            </a:r>
            <a:r>
              <a:rPr lang="ru-RU" sz="3300" b="1" cap="none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буллинга</a:t>
            </a:r>
            <a:r>
              <a:rPr lang="ru-RU" sz="3300" cap="none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Constantia"/>
              </a:rPr>
              <a:t>1.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При установлении факта либо подозрение на существование ситуации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</a:rPr>
              <a:t>буллирования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 учитель сообщает о сложившейся ситуации представителю администрации.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2. Администрация, совместно с социально-психологической службой школы принимает решение о неотложности реагирования на выявленный факт агрессии.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3. Непосредственная работа с жертвами и преследователями.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3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561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Учимся создавать бесконфликтную среду:   работа классного руководителя по ранней диагностике случаев буллинга в классных коллективах.</vt:lpstr>
      <vt:lpstr> Буллинг</vt:lpstr>
      <vt:lpstr>Презентация PowerPoint</vt:lpstr>
      <vt:lpstr>В ситуации травли всегда есть:</vt:lpstr>
      <vt:lpstr>Типичные черты студентов, склонных становиться "агрессорами" буллинга: </vt:lpstr>
      <vt:lpstr>Чаще всего жертвами насилия становятся подростки, имеющие:</vt:lpstr>
      <vt:lpstr>Для подростков, ставших жертвами буллинга, характерно следующее:</vt:lpstr>
      <vt:lpstr> Признаки буллинга: </vt:lpstr>
      <vt:lpstr>Технология реагирования на выявленные или установленные факты буллинга.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11</cp:revision>
  <dcterms:created xsi:type="dcterms:W3CDTF">2021-01-31T16:27:25Z</dcterms:created>
  <dcterms:modified xsi:type="dcterms:W3CDTF">2021-01-31T19:22:37Z</dcterms:modified>
</cp:coreProperties>
</file>